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9" r:id="rId4"/>
    <p:sldId id="257" r:id="rId5"/>
    <p:sldId id="262" r:id="rId6"/>
    <p:sldId id="261" r:id="rId7"/>
    <p:sldId id="270" r:id="rId8"/>
    <p:sldId id="267" r:id="rId9"/>
    <p:sldId id="272" r:id="rId10"/>
    <p:sldId id="266" r:id="rId11"/>
    <p:sldId id="271" r:id="rId12"/>
    <p:sldId id="258" r:id="rId13"/>
    <p:sldId id="268" r:id="rId14"/>
  </p:sldIdLst>
  <p:sldSz cx="18288000" cy="10287000"/>
  <p:notesSz cx="6858000" cy="9144000"/>
  <p:embeddedFontLst>
    <p:embeddedFont>
      <p:font typeface="Cy Grotesk Grand" panose="020B0604020202020204" charset="0"/>
      <p:regular r:id="rId15"/>
    </p:embeddedFont>
    <p:embeddedFont>
      <p:font typeface="Cy Grotesk Grand Bold" panose="020B060402020202020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old" panose="00000800000000000000" charset="0"/>
      <p:regular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3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1" autoAdjust="0"/>
    <p:restoredTop sz="94622" autoAdjust="0"/>
  </p:normalViewPr>
  <p:slideViewPr>
    <p:cSldViewPr>
      <p:cViewPr varScale="1">
        <p:scale>
          <a:sx n="52" d="100"/>
          <a:sy n="52" d="100"/>
        </p:scale>
        <p:origin x="595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44319">
            <a:off x="544750" y="-1754545"/>
            <a:ext cx="17198500" cy="17724680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74867" y="4457700"/>
            <a:ext cx="14130402" cy="3663809"/>
            <a:chOff x="493155" y="2112363"/>
            <a:chExt cx="18840535" cy="5693157"/>
          </a:xfrm>
        </p:grpSpPr>
        <p:sp>
          <p:nvSpPr>
            <p:cNvPr id="4" name="TextBox 4"/>
            <p:cNvSpPr txBox="1"/>
            <p:nvPr/>
          </p:nvSpPr>
          <p:spPr>
            <a:xfrm>
              <a:off x="1016000" y="4470419"/>
              <a:ext cx="18317690" cy="3335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54"/>
                </a:lnSpc>
              </a:pPr>
              <a:r>
                <a:rPr lang="ru-RU" sz="8000" dirty="0">
                  <a:solidFill>
                    <a:srgbClr val="FAFAFA"/>
                  </a:solidFill>
                  <a:latin typeface="Source Sans Pro" panose="020F0502020204030204" pitchFamily="34" charset="0"/>
                </a:rPr>
                <a:t>Предсказание о</a:t>
              </a:r>
              <a:r>
                <a:rPr lang="ru-RU" sz="8000" b="0" i="0" dirty="0">
                  <a:solidFill>
                    <a:srgbClr val="FAFAFA"/>
                  </a:solidFill>
                  <a:effectLst/>
                  <a:latin typeface="Source Sans Pro" panose="020F0502020204030204" pitchFamily="34" charset="0"/>
                </a:rPr>
                <a:t>ценки уровня ожирения</a:t>
              </a:r>
              <a:endParaRPr lang="en-US" sz="7900" dirty="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93155" y="2112363"/>
              <a:ext cx="18317690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EDEC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ОЛИМОВ АМИР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95451">
            <a:off x="10809823" y="-2362636"/>
            <a:ext cx="5528501" cy="4899532"/>
          </a:xfrm>
          <a:custGeom>
            <a:avLst/>
            <a:gdLst/>
            <a:ahLst/>
            <a:cxnLst/>
            <a:rect l="l" t="t" r="r" b="b"/>
            <a:pathLst>
              <a:path w="8686892" h="8230830">
                <a:moveTo>
                  <a:pt x="0" y="0"/>
                </a:moveTo>
                <a:lnTo>
                  <a:pt x="8686892" y="0"/>
                </a:lnTo>
                <a:lnTo>
                  <a:pt x="8686892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46974">
            <a:off x="-5780144" y="-1891489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179987" y="1612305"/>
            <a:ext cx="3211229" cy="6526020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t="-7847" b="-7847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645120" y="1672729"/>
            <a:ext cx="3211229" cy="6526020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t="-6131" b="-613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81000" y="6438900"/>
            <a:ext cx="641245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15000" b="1" dirty="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KNN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96237" y="8451850"/>
            <a:ext cx="3708995" cy="79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</a:t>
            </a:r>
            <a:endParaRPr lang="ru-RU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249"/>
              </a:lnSpc>
            </a:pPr>
            <a:r>
              <a:rPr lang="ru-RU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Моим методом</a:t>
            </a:r>
            <a:endParaRPr lang="en-US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89297" y="8467725"/>
            <a:ext cx="3708995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БЕЗ</a:t>
            </a:r>
          </a:p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ru-RU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Моего метода</a:t>
            </a:r>
            <a:endParaRPr lang="en-US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65DD19-35A9-C8F9-8A3F-81789BEE3A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908"/>
          <a:stretch/>
        </p:blipFill>
        <p:spPr>
          <a:xfrm>
            <a:off x="733552" y="3108910"/>
            <a:ext cx="4829048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90C9D81-E51B-103A-45DA-086E500F6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7211" y="2307693"/>
            <a:ext cx="2796782" cy="52084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69A2BDB-9C54-B50B-BCF9-9BB99D4BD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2632" y="2307693"/>
            <a:ext cx="2804403" cy="5208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78882-2E63-D1D3-447E-183942AE0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рный, темнота, снимок экрана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6B7E5B8-B8C8-9776-D22A-59E70171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567" y="-571501"/>
            <a:ext cx="23842135" cy="13411201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4972BD8A-F0D3-C71B-58F6-22A7085EC529}"/>
              </a:ext>
            </a:extLst>
          </p:cNvPr>
          <p:cNvSpPr/>
          <p:nvPr/>
        </p:nvSpPr>
        <p:spPr>
          <a:xfrm rot="12786800">
            <a:off x="-1339766" y="-289654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0D01DF1-F4AE-76A7-38C5-6C03FFBED620}"/>
              </a:ext>
            </a:extLst>
          </p:cNvPr>
          <p:cNvSpPr/>
          <p:nvPr/>
        </p:nvSpPr>
        <p:spPr>
          <a:xfrm rot="7880894">
            <a:off x="484143" y="3819484"/>
            <a:ext cx="20878632" cy="23720781"/>
          </a:xfrm>
          <a:custGeom>
            <a:avLst/>
            <a:gdLst/>
            <a:ahLst/>
            <a:cxnLst/>
            <a:rect l="l" t="t" r="r" b="b"/>
            <a:pathLst>
              <a:path w="20884120" h="19970439">
                <a:moveTo>
                  <a:pt x="0" y="0"/>
                </a:moveTo>
                <a:lnTo>
                  <a:pt x="20884120" y="0"/>
                </a:lnTo>
                <a:lnTo>
                  <a:pt x="20884120" y="19970440"/>
                </a:lnTo>
                <a:lnTo>
                  <a:pt x="0" y="19970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E28885F-5062-4787-0149-EE16C9A2DA57}"/>
              </a:ext>
            </a:extLst>
          </p:cNvPr>
          <p:cNvSpPr/>
          <p:nvPr/>
        </p:nvSpPr>
        <p:spPr>
          <a:xfrm rot="16200000">
            <a:off x="16489208" y="3278426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BEB365-DC3C-7464-8100-DBCE71CA9D8F}"/>
              </a:ext>
            </a:extLst>
          </p:cNvPr>
          <p:cNvSpPr txBox="1"/>
          <p:nvPr/>
        </p:nvSpPr>
        <p:spPr>
          <a:xfrm>
            <a:off x="6267995" y="-225073"/>
            <a:ext cx="164401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Мой метод</a:t>
            </a:r>
          </a:p>
        </p:txBody>
      </p:sp>
      <p:pic>
        <p:nvPicPr>
          <p:cNvPr id="8" name="Рисунок 7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5492635-2D44-4492-DEAC-9C20BE17A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2" y="1837580"/>
            <a:ext cx="14758561" cy="788966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3935BE1-849E-065F-03E6-7B79C3957E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3" y="1846906"/>
            <a:ext cx="14758560" cy="78920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8E49D-31C3-6673-AF90-ECA4A0625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3" y="1823667"/>
            <a:ext cx="14758560" cy="782776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074F147-365F-36E8-C50C-DCD112494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801" y="1858637"/>
            <a:ext cx="14778396" cy="78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6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69" y="-6625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72" t="-21245" r="-35120" b="-11531"/>
            </a:stretch>
          </a:blipFill>
        </p:spPr>
      </p:sp>
      <p:pic>
        <p:nvPicPr>
          <p:cNvPr id="10" name="Рисунок 9" descr="Изображение выглядит как текст, снимок экрана, диаграмма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CAD22E6-F0F9-F933-9CD3-30F55632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63" y="3086100"/>
            <a:ext cx="8297221" cy="492253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линия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1CF4626-C7AF-CB37-E17F-9510AC690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58" y="3086100"/>
            <a:ext cx="7727857" cy="4922539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9943C1CB-9272-8B02-EF29-960F1D752AC6}"/>
              </a:ext>
            </a:extLst>
          </p:cNvPr>
          <p:cNvSpPr txBox="1"/>
          <p:nvPr/>
        </p:nvSpPr>
        <p:spPr>
          <a:xfrm>
            <a:off x="10148913" y="1333500"/>
            <a:ext cx="663071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ru-RU" sz="5400" b="1" dirty="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Важность признаков</a:t>
            </a:r>
            <a:endParaRPr lang="en-US" sz="5400" b="1" dirty="0">
              <a:solidFill>
                <a:srgbClr val="B41C6E"/>
              </a:solidFill>
              <a:latin typeface="Cy Grotesk Grand Bold"/>
              <a:ea typeface="Cy Grotesk Grand Bold"/>
              <a:cs typeface="Cy Grotesk Grand Bold"/>
              <a:sym typeface="Cy Grotesk Grand Bold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A6EBEA3-AF4D-7EAF-CF3B-B7A203A22D08}"/>
              </a:ext>
            </a:extLst>
          </p:cNvPr>
          <p:cNvSpPr txBox="1"/>
          <p:nvPr/>
        </p:nvSpPr>
        <p:spPr>
          <a:xfrm>
            <a:off x="1440026" y="1662808"/>
            <a:ext cx="663071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ROC-AUC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53801">
            <a:off x="1025101" y="-212550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207418">
            <a:off x="15857998" y="456841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550003">
            <a:off x="-669646" y="8073406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933700"/>
            <a:ext cx="18288000" cy="419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4D70-A2D4-EDF7-A81E-F073963DD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черный, темнота, снимок экрана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67BCAE8-8066-C33D-E7C5-20D38D787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84"/>
            <a:ext cx="18288000" cy="1028700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EB574395-77B8-2382-04E8-9E9B0FA1D43C}"/>
              </a:ext>
            </a:extLst>
          </p:cNvPr>
          <p:cNvSpPr/>
          <p:nvPr/>
        </p:nvSpPr>
        <p:spPr>
          <a:xfrm rot="-6322014">
            <a:off x="11589302" y="-6549032"/>
            <a:ext cx="10329583" cy="9787280"/>
          </a:xfrm>
          <a:custGeom>
            <a:avLst/>
            <a:gdLst/>
            <a:ahLst/>
            <a:cxnLst/>
            <a:rect l="l" t="t" r="r" b="b"/>
            <a:pathLst>
              <a:path w="10329583" h="9787280">
                <a:moveTo>
                  <a:pt x="0" y="0"/>
                </a:moveTo>
                <a:lnTo>
                  <a:pt x="10329582" y="0"/>
                </a:lnTo>
                <a:lnTo>
                  <a:pt x="10329582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73484C2-C9D9-93D4-8D40-0F33E9B74B59}"/>
              </a:ext>
            </a:extLst>
          </p:cNvPr>
          <p:cNvSpPr/>
          <p:nvPr/>
        </p:nvSpPr>
        <p:spPr>
          <a:xfrm>
            <a:off x="13563600" y="690552"/>
            <a:ext cx="3967988" cy="8064233"/>
          </a:xfrm>
          <a:custGeom>
            <a:avLst/>
            <a:gdLst/>
            <a:ahLst/>
            <a:cxnLst/>
            <a:rect l="l" t="t" r="r" b="b"/>
            <a:pathLst>
              <a:path w="5000993" h="10163632">
                <a:moveTo>
                  <a:pt x="0" y="0"/>
                </a:moveTo>
                <a:lnTo>
                  <a:pt x="5000993" y="0"/>
                </a:lnTo>
                <a:lnTo>
                  <a:pt x="5000993" y="10163632"/>
                </a:lnTo>
                <a:lnTo>
                  <a:pt x="0" y="10163632"/>
                </a:lnTo>
                <a:close/>
              </a:path>
            </a:pathLst>
          </a:custGeom>
          <a:blipFill>
            <a:blip r:embed="rId4"/>
            <a:stretch>
              <a:fillRect l="-45" r="-45"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115E9BC-8FEB-3DDB-C66A-A8AF8FF91AA0}"/>
              </a:ext>
            </a:extLst>
          </p:cNvPr>
          <p:cNvSpPr txBox="1"/>
          <p:nvPr/>
        </p:nvSpPr>
        <p:spPr>
          <a:xfrm>
            <a:off x="2168222" y="496503"/>
            <a:ext cx="9719511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55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 наборе данных</a:t>
            </a:r>
          </a:p>
        </p:txBody>
      </p:sp>
      <p:pic>
        <p:nvPicPr>
          <p:cNvPr id="13" name="Рисунок 12" descr="Изображение выглядит как текст, Шрифт, Графика, снимок экрана">
            <a:extLst>
              <a:ext uri="{FF2B5EF4-FFF2-40B4-BE49-F238E27FC236}">
                <a16:creationId xmlns:a16="http://schemas.microsoft.com/office/drawing/2014/main" id="{0ADA7B01-9041-AFA3-93E4-A7FD2A4A2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481" y="919696"/>
            <a:ext cx="3436225" cy="7457163"/>
          </a:xfrm>
          <a:prstGeom prst="rect">
            <a:avLst/>
          </a:pr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E94D58D7-447B-506E-9460-3D8F7BCAB56E}"/>
              </a:ext>
            </a:extLst>
          </p:cNvPr>
          <p:cNvSpPr/>
          <p:nvPr/>
        </p:nvSpPr>
        <p:spPr>
          <a:xfrm rot="11740372">
            <a:off x="-687143" y="5201859"/>
            <a:ext cx="18910393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9D99906-B610-6D80-EAD1-729338184C14}"/>
              </a:ext>
            </a:extLst>
          </p:cNvPr>
          <p:cNvSpPr txBox="1"/>
          <p:nvPr/>
        </p:nvSpPr>
        <p:spPr>
          <a:xfrm>
            <a:off x="1509206" y="1342889"/>
            <a:ext cx="11541366" cy="8646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Пол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Возраст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в метрах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в кг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family_history</a:t>
            </a: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Страдал ли кто-либо из членов семьи от избыточного веса?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FAVC: Часто ли вы едите высококалорийную пищу?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FCVC: Вы обычно едите овощи?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NCP: Сколько основных приемов пищи у вас в день?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CAEC: Вы едите что-нибудь между приемами пищи?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SMOKE: Вы курите?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CH2O: Сколько воды вы пьете ежедневно?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SCC: Вы следите за количеством потребляемых ежедневно калорий?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FAF: Как часто вы занимаетесь физической активностью?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TUE: Сколько времени вы используете технологические устройства, такие как мобильный телефон, видеоигры, телевизор, компьютер и т. д.?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CALC: Как часто вы употребляете алкоголь?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MTRANS: Какой транспорт вы обычно используете?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Obesity_level</a:t>
            </a:r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(Целевой столбец): Уровень ожирения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435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22014">
            <a:off x="11589302" y="-6549032"/>
            <a:ext cx="10329583" cy="9787280"/>
          </a:xfrm>
          <a:custGeom>
            <a:avLst/>
            <a:gdLst/>
            <a:ahLst/>
            <a:cxnLst/>
            <a:rect l="l" t="t" r="r" b="b"/>
            <a:pathLst>
              <a:path w="10329583" h="9787280">
                <a:moveTo>
                  <a:pt x="0" y="0"/>
                </a:moveTo>
                <a:lnTo>
                  <a:pt x="10329582" y="0"/>
                </a:lnTo>
                <a:lnTo>
                  <a:pt x="10329582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59125" y="403789"/>
            <a:ext cx="3967988" cy="8064233"/>
          </a:xfrm>
          <a:custGeom>
            <a:avLst/>
            <a:gdLst/>
            <a:ahLst/>
            <a:cxnLst/>
            <a:rect l="l" t="t" r="r" b="b"/>
            <a:pathLst>
              <a:path w="5000993" h="10163632">
                <a:moveTo>
                  <a:pt x="0" y="0"/>
                </a:moveTo>
                <a:lnTo>
                  <a:pt x="5000993" y="0"/>
                </a:lnTo>
                <a:lnTo>
                  <a:pt x="5000993" y="10163632"/>
                </a:lnTo>
                <a:lnTo>
                  <a:pt x="0" y="10163632"/>
                </a:lnTo>
                <a:close/>
              </a:path>
            </a:pathLst>
          </a:custGeom>
          <a:blipFill>
            <a:blip r:embed="rId3"/>
            <a:stretch>
              <a:fillRect l="-45" r="-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68222" y="496503"/>
            <a:ext cx="9719511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55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 наборе данных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01C7F6-F1E5-D66B-2525-780C3066BDA4}"/>
              </a:ext>
            </a:extLst>
          </p:cNvPr>
          <p:cNvSpPr txBox="1"/>
          <p:nvPr/>
        </p:nvSpPr>
        <p:spPr>
          <a:xfrm>
            <a:off x="1377218" y="2200337"/>
            <a:ext cx="1134818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Недостаточный вес (0 - </a:t>
            </a:r>
            <a:r>
              <a:rPr lang="ru-RU" sz="3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Insufficient</a:t>
            </a: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- 272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Нормальный вес (1 - </a:t>
            </a:r>
            <a:r>
              <a:rPr lang="ru-RU" sz="3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- 287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Избыточный вес I уровня (2 - </a:t>
            </a:r>
            <a:r>
              <a:rPr lang="ru-RU" sz="3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Overweight</a:t>
            </a: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Level I)</a:t>
            </a:r>
            <a:r>
              <a:rPr lang="en-US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- 290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Избыточный вес II уровня (3 - </a:t>
            </a:r>
            <a:r>
              <a:rPr lang="ru-RU" sz="3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Overweight</a:t>
            </a: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Level II)</a:t>
            </a:r>
            <a:r>
              <a:rPr lang="en-US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- 290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Ожирение I типа (4 - </a:t>
            </a:r>
            <a:r>
              <a:rPr lang="ru-RU" sz="3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Obesity</a:t>
            </a: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Type I)</a:t>
            </a:r>
            <a:r>
              <a:rPr lang="en-US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- 351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Ожирение II типа (5 - </a:t>
            </a:r>
            <a:r>
              <a:rPr lang="ru-RU" sz="3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Obesity</a:t>
            </a: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Type II) </a:t>
            </a:r>
            <a:r>
              <a:rPr lang="en-US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-297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Ожирение III типа (6 - </a:t>
            </a:r>
            <a:r>
              <a:rPr lang="ru-RU" sz="3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Obesity</a:t>
            </a:r>
            <a:r>
              <a:rPr lang="ru-RU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Type III)</a:t>
            </a:r>
            <a:r>
              <a:rPr lang="en-US" sz="3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- 324</a:t>
            </a:r>
            <a:endParaRPr lang="ru-RU" sz="3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Изображение выглядит как текст, Шрифт, Графика, снимок экрана">
            <a:extLst>
              <a:ext uri="{FF2B5EF4-FFF2-40B4-BE49-F238E27FC236}">
                <a16:creationId xmlns:a16="http://schemas.microsoft.com/office/drawing/2014/main" id="{9048410C-570B-6F33-A980-21D93AEB08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006" y="610803"/>
            <a:ext cx="3436225" cy="7457163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494978">
            <a:off x="-1034350" y="5814377"/>
            <a:ext cx="18910393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786800">
            <a:off x="-1339766" y="-289654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880894">
            <a:off x="560343" y="3240365"/>
            <a:ext cx="20878632" cy="23720781"/>
          </a:xfrm>
          <a:custGeom>
            <a:avLst/>
            <a:gdLst/>
            <a:ahLst/>
            <a:cxnLst/>
            <a:rect l="l" t="t" r="r" b="b"/>
            <a:pathLst>
              <a:path w="20884120" h="19970439">
                <a:moveTo>
                  <a:pt x="0" y="0"/>
                </a:moveTo>
                <a:lnTo>
                  <a:pt x="20884120" y="0"/>
                </a:lnTo>
                <a:lnTo>
                  <a:pt x="20884120" y="19970440"/>
                </a:lnTo>
                <a:lnTo>
                  <a:pt x="0" y="1997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6200000">
            <a:off x="16489208" y="3278426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98848-22C0-8BE3-F54A-A317A3FD2068}"/>
              </a:ext>
            </a:extLst>
          </p:cNvPr>
          <p:cNvSpPr txBox="1"/>
          <p:nvPr/>
        </p:nvSpPr>
        <p:spPr>
          <a:xfrm>
            <a:off x="1266825" y="1181100"/>
            <a:ext cx="16440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Чем эта модель полезнее простого расчёта ИМТ?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FBD0825-D108-B280-6F03-602FA45AF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12558"/>
            <a:ext cx="157734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Анализирует не только вес и рост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учитывает 17 факторов, включая питание, активность, привычки и семейную историю. 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Распознает скрытые закономерности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выявляет факторы риска ожирения, даже если ИМТ в норме. 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на ранних стадиях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предсказывает риск ожирения до появления явных признаков. 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Даёт персонализированные рекомендации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помогает адаптировать образ жизни под индивидуальные риски. 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Автоматизирует анализ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учитывает множество параметров, снижая необходимость ручного расчета. 🚀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787922" y="1288310"/>
            <a:ext cx="3006765" cy="6110499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3437" r="-343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842437" y="1288310"/>
            <a:ext cx="3006765" cy="6110499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3437" r="-343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00087" y="1288310"/>
            <a:ext cx="3006765" cy="6110499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3437" r="-343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80443" y="723900"/>
            <a:ext cx="448195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МЕТРИКИ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47640" y="8121727"/>
            <a:ext cx="371166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0.9 и </a:t>
            </a:r>
            <a:r>
              <a:rPr lang="en-US" sz="3000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выше</a:t>
            </a:r>
            <a:r>
              <a:rPr lang="en-US" sz="3000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— </a:t>
            </a:r>
            <a:r>
              <a:rPr lang="en-US" sz="3000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Превосходно</a:t>
            </a:r>
            <a:endParaRPr lang="en-US" sz="3000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89990" y="8121727"/>
            <a:ext cx="371166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0.8 и </a:t>
            </a:r>
            <a:r>
              <a:rPr lang="en-US" sz="3000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выше</a:t>
            </a:r>
            <a:r>
              <a:rPr lang="en-US" sz="3000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— </a:t>
            </a:r>
            <a:r>
              <a:rPr lang="en-US" sz="3000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Отлично</a:t>
            </a:r>
            <a:endParaRPr lang="en-US" sz="3000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432340" y="8121727"/>
            <a:ext cx="371475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0.7</a:t>
            </a:r>
            <a:r>
              <a:rPr lang="ru-RU" sz="3000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  <a:r>
              <a:rPr lang="en-US" sz="3000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и </a:t>
            </a:r>
            <a:r>
              <a:rPr lang="en-US" sz="3000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выше</a:t>
            </a:r>
            <a:r>
              <a:rPr lang="en-US" sz="3000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— </a:t>
            </a:r>
            <a:r>
              <a:rPr lang="en-US" sz="3000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Хорошо</a:t>
            </a:r>
            <a:endParaRPr lang="en-US" sz="3000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4A2BEC-945F-483D-B1DD-B170F143E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309" y="1943100"/>
            <a:ext cx="2651453" cy="69882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8723450">
            <a:off x="993203" y="-1926404"/>
            <a:ext cx="16301595" cy="15788316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743200" y="391953"/>
            <a:ext cx="1623060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99"/>
              </a:lnSpc>
            </a:pPr>
            <a:r>
              <a:rPr lang="ru-RU" sz="8000" b="1" dirty="0">
                <a:solidFill>
                  <a:srgbClr val="9DC1C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Корреляция </a:t>
            </a:r>
            <a:endParaRPr lang="en-US" sz="8000" b="1" dirty="0">
              <a:solidFill>
                <a:srgbClr val="9DC1CE"/>
              </a:solidFill>
              <a:latin typeface="Cy Grotesk Grand Bold"/>
              <a:ea typeface="Cy Grotesk Grand Bold"/>
              <a:cs typeface="Cy Grotesk Grand Bold"/>
              <a:sym typeface="Cy Grotesk Grand Bold"/>
            </a:endParaRPr>
          </a:p>
        </p:txBody>
      </p:sp>
      <p:pic>
        <p:nvPicPr>
          <p:cNvPr id="10" name="Рисунок 9" descr="Изображение выглядит как текст, снимок экрана, прямоугольный, Прямоугольн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4B64062-3CC8-FEC8-7E3B-2D2056115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64" y="1121673"/>
            <a:ext cx="9852671" cy="87733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AF241-3F8A-6943-71B3-A7FC2E3F8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черный, темнота, снимок экрана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8A7F96B-43C3-576F-87FD-8E633A11A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BC6A45BF-1190-8B35-389B-90C69674A4B1}"/>
              </a:ext>
            </a:extLst>
          </p:cNvPr>
          <p:cNvSpPr/>
          <p:nvPr/>
        </p:nvSpPr>
        <p:spPr>
          <a:xfrm rot="18723450">
            <a:off x="993203" y="-1926404"/>
            <a:ext cx="16301595" cy="15788316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68AD5D5-F8B7-5F64-41EC-6927B926ECAC}"/>
              </a:ext>
            </a:extLst>
          </p:cNvPr>
          <p:cNvSpPr txBox="1"/>
          <p:nvPr/>
        </p:nvSpPr>
        <p:spPr>
          <a:xfrm>
            <a:off x="-2743200" y="391953"/>
            <a:ext cx="1623060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99"/>
              </a:lnSpc>
            </a:pPr>
            <a:r>
              <a:rPr lang="ru-RU" sz="8000" b="1" dirty="0">
                <a:solidFill>
                  <a:srgbClr val="9DC1C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Корреляция </a:t>
            </a:r>
            <a:endParaRPr lang="en-US" sz="8000" b="1" dirty="0">
              <a:solidFill>
                <a:srgbClr val="9DC1CE"/>
              </a:solidFill>
              <a:latin typeface="Cy Grotesk Grand Bold"/>
              <a:ea typeface="Cy Grotesk Grand Bold"/>
              <a:cs typeface="Cy Grotesk Grand Bold"/>
              <a:sym typeface="Cy Grotesk Grand Bold"/>
            </a:endParaRPr>
          </a:p>
        </p:txBody>
      </p:sp>
      <p:pic>
        <p:nvPicPr>
          <p:cNvPr id="7" name="Рисунок 6" descr="Изображение выглядит как текст, снимок экрана, прямоугольный, Прямоугольн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8EA7C11-D2E0-9048-2074-84FFDDE6C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46" y="1169472"/>
            <a:ext cx="10250444" cy="90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5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8232417">
            <a:off x="-4664752" y="-1891490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672317" y="952500"/>
            <a:ext cx="663071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МОДЕЛИ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0442" y="2237982"/>
            <a:ext cx="9129469" cy="584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LOGISTICREGRESSION</a:t>
            </a:r>
            <a:endParaRPr lang="ru-RU" sz="3600" u="sng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742950" indent="-742950" algn="l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KNN</a:t>
            </a:r>
          </a:p>
          <a:p>
            <a:pPr marL="742950" indent="-742950" algn="l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 err="1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RandomForest</a:t>
            </a:r>
            <a:endParaRPr lang="en-US" sz="3600" u="sng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DECISIONTREE</a:t>
            </a:r>
          </a:p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ADABOOST</a:t>
            </a:r>
          </a:p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GRADIENTBOOSTING</a:t>
            </a:r>
          </a:p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BaggingClassifier</a:t>
            </a:r>
            <a:endParaRPr lang="en-US" sz="3600" u="sng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742950" indent="-742950" algn="l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 err="1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XGBClassifier</a:t>
            </a:r>
            <a:endParaRPr lang="en-US" sz="3600" u="sng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b="1" i="0" dirty="0" err="1">
                <a:solidFill>
                  <a:schemeClr val="bg1"/>
                </a:solidFill>
                <a:effectLst/>
                <a:latin typeface="system-ui"/>
              </a:rPr>
              <a:t>LGBMClassifier</a:t>
            </a:r>
            <a:endParaRPr lang="ru-RU" sz="3600" b="1" i="0" dirty="0">
              <a:solidFill>
                <a:schemeClr val="bg1"/>
              </a:solidFill>
              <a:effectLst/>
              <a:latin typeface="system-ui"/>
            </a:endParaRPr>
          </a:p>
        </p:txBody>
      </p:sp>
      <p:pic>
        <p:nvPicPr>
          <p:cNvPr id="15" name="Рисунок 14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5B908C8-118E-BFED-0F86-80357E729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9" r="-1460"/>
          <a:stretch/>
        </p:blipFill>
        <p:spPr>
          <a:xfrm>
            <a:off x="13040093" y="2323633"/>
            <a:ext cx="5400307" cy="5796846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2FD2B77-3BE4-FD22-8A58-C4611695A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06"/>
          <a:stretch/>
        </p:blipFill>
        <p:spPr>
          <a:xfrm>
            <a:off x="5732781" y="2323633"/>
            <a:ext cx="7307312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2276F-E4A6-2723-B0E1-82FEB81D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Изображение выглядит как черный, темнота, снимок экрана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5A532D3-0EF2-314E-9A45-85765DB2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2" y="-571501"/>
            <a:ext cx="19304002" cy="10858501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38724847-5D4F-916A-EBC6-4486E5F900EF}"/>
              </a:ext>
            </a:extLst>
          </p:cNvPr>
          <p:cNvSpPr/>
          <p:nvPr/>
        </p:nvSpPr>
        <p:spPr>
          <a:xfrm rot="7446974">
            <a:off x="-6808744" y="-1780955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2F666DD-274F-F4EB-37EE-17578003A5E9}"/>
              </a:ext>
            </a:extLst>
          </p:cNvPr>
          <p:cNvGrpSpPr>
            <a:grpSpLocks noChangeAspect="1"/>
          </p:cNvGrpSpPr>
          <p:nvPr/>
        </p:nvGrpSpPr>
        <p:grpSpPr>
          <a:xfrm>
            <a:off x="7822363" y="1771491"/>
            <a:ext cx="3211229" cy="6526020"/>
            <a:chOff x="0" y="0"/>
            <a:chExt cx="5001260" cy="1016381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B2053B9-5EB6-E815-4697-03401FCF637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288ACC-A3BB-EEB6-5EF6-54E9E00E9B62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t="-7847" b="-7847"/>
              </a:stretch>
            </a:blip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D9C1BAB-3775-B381-1D62-512586FFE7D2}"/>
              </a:ext>
            </a:extLst>
          </p:cNvPr>
          <p:cNvGrpSpPr>
            <a:grpSpLocks noChangeAspect="1"/>
          </p:cNvGrpSpPr>
          <p:nvPr/>
        </p:nvGrpSpPr>
        <p:grpSpPr>
          <a:xfrm>
            <a:off x="13645120" y="1672729"/>
            <a:ext cx="3211229" cy="6526020"/>
            <a:chOff x="0" y="0"/>
            <a:chExt cx="5001260" cy="1016381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13508E-880C-837B-D52B-D707B920579E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0243AEC-0E21-584D-B24A-9BF966B05471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t="-6131" b="-6131"/>
              </a:stretch>
            </a:blipFill>
          </p:spPr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82C7D276-2E44-9470-5520-80A3309ACA18}"/>
              </a:ext>
            </a:extLst>
          </p:cNvPr>
          <p:cNvSpPr txBox="1"/>
          <p:nvPr/>
        </p:nvSpPr>
        <p:spPr>
          <a:xfrm>
            <a:off x="13396237" y="8451850"/>
            <a:ext cx="3708995" cy="79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</a:t>
            </a:r>
            <a:endParaRPr lang="ru-RU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249"/>
              </a:lnSpc>
            </a:pPr>
            <a:r>
              <a:rPr lang="ru-RU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Моим методом</a:t>
            </a:r>
            <a:endParaRPr lang="en-US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BFFA0EB-916C-7627-2E41-F97B1D814DF1}"/>
              </a:ext>
            </a:extLst>
          </p:cNvPr>
          <p:cNvSpPr txBox="1"/>
          <p:nvPr/>
        </p:nvSpPr>
        <p:spPr>
          <a:xfrm>
            <a:off x="7748619" y="8451850"/>
            <a:ext cx="3708995" cy="79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</a:p>
          <a:p>
            <a:pPr algn="ctr">
              <a:lnSpc>
                <a:spcPts val="3249"/>
              </a:lnSpc>
            </a:pPr>
            <a:r>
              <a:rPr lang="en-US" sz="2499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GridSearchCV</a:t>
            </a:r>
            <a:endParaRPr lang="en-US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6B9306D-78C2-9A82-16BB-D3D27108F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046" y="2368003"/>
            <a:ext cx="2796782" cy="52084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410B190-B6BD-9283-DE1E-454E58D0A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2632" y="2307693"/>
            <a:ext cx="2804403" cy="5208425"/>
          </a:xfrm>
          <a:prstGeom prst="rect">
            <a:avLst/>
          </a:prstGeom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DCECDABF-4D8E-8B70-FEC7-E10B5D6B3433}"/>
              </a:ext>
            </a:extLst>
          </p:cNvPr>
          <p:cNvGrpSpPr>
            <a:grpSpLocks noChangeAspect="1"/>
          </p:cNvGrpSpPr>
          <p:nvPr/>
        </p:nvGrpSpPr>
        <p:grpSpPr>
          <a:xfrm>
            <a:off x="1584222" y="1825015"/>
            <a:ext cx="3211229" cy="6526020"/>
            <a:chOff x="0" y="0"/>
            <a:chExt cx="5001260" cy="1016381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A1D34EA7-7A6A-F14E-E0AA-727AC56D58DD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5F4AE38-379E-F516-3E93-86A154588435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t="-7847" b="-7847"/>
              </a:stretch>
            </a:blipFill>
          </p:spPr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72F2C68-CB1A-2913-DE4A-81187DEC4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446" y="2520403"/>
            <a:ext cx="2796782" cy="5208425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DDBFC8D8-C71F-F259-F4FF-53D47747C3FA}"/>
              </a:ext>
            </a:extLst>
          </p:cNvPr>
          <p:cNvSpPr txBox="1"/>
          <p:nvPr/>
        </p:nvSpPr>
        <p:spPr>
          <a:xfrm>
            <a:off x="1335253" y="8457651"/>
            <a:ext cx="3708995" cy="79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ru-RU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Без заданных</a:t>
            </a:r>
          </a:p>
          <a:p>
            <a:pPr algn="ctr">
              <a:lnSpc>
                <a:spcPts val="3249"/>
              </a:lnSpc>
            </a:pPr>
            <a:r>
              <a:rPr lang="ru-RU" sz="2499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гиперпараметров</a:t>
            </a:r>
            <a:endParaRPr lang="en-US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B5B08CE-CC1B-3999-26E0-0709590AD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2007" y="2284383"/>
            <a:ext cx="2739910" cy="54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2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373</Words>
  <Application>Microsoft Office PowerPoint</Application>
  <PresentationFormat>Произвольный</PresentationFormat>
  <Paragraphs>65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Times New Roman</vt:lpstr>
      <vt:lpstr>Arial</vt:lpstr>
      <vt:lpstr>Montserrat</vt:lpstr>
      <vt:lpstr>Source Sans Pro</vt:lpstr>
      <vt:lpstr>Calibri</vt:lpstr>
      <vt:lpstr>Montserrat Bold</vt:lpstr>
      <vt:lpstr>Cy Grotesk Grand Bold</vt:lpstr>
      <vt:lpstr>Cy Grotesk Grand</vt:lpstr>
      <vt:lpstr>system-ui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Разместите заголовок здесь</dc:title>
  <cp:lastModifiedBy>Amir Olimov</cp:lastModifiedBy>
  <cp:revision>15</cp:revision>
  <dcterms:created xsi:type="dcterms:W3CDTF">2006-08-16T00:00:00Z</dcterms:created>
  <dcterms:modified xsi:type="dcterms:W3CDTF">2025-03-08T05:51:50Z</dcterms:modified>
  <dc:identifier>DAGSx0OVXwM</dc:identifier>
</cp:coreProperties>
</file>